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90" r:id="rId6"/>
    <p:sldId id="292" r:id="rId7"/>
    <p:sldId id="297" r:id="rId8"/>
    <p:sldId id="298" r:id="rId9"/>
    <p:sldId id="299" r:id="rId10"/>
    <p:sldId id="300" r:id="rId11"/>
    <p:sldId id="301" r:id="rId12"/>
    <p:sldId id="302" r:id="rId13"/>
    <p:sldId id="303" r:id="rId14"/>
    <p:sldId id="304" r:id="rId15"/>
    <p:sldId id="306" r:id="rId16"/>
    <p:sldId id="305" r:id="rId17"/>
    <p:sldId id="307" r:id="rId18"/>
    <p:sldId id="308" r:id="rId19"/>
    <p:sldId id="309" r:id="rId20"/>
    <p:sldId id="310" r:id="rId21"/>
    <p:sldId id="284" r:id="rId22"/>
    <p:sldId id="315" r:id="rId23"/>
    <p:sldId id="311" r:id="rId24"/>
    <p:sldId id="291" r:id="rId25"/>
    <p:sldId id="313" r:id="rId26"/>
    <p:sldId id="312" r:id="rId27"/>
    <p:sldId id="314" r:id="rId28"/>
    <p:sldId id="2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13-10-2019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9449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13-10-2019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393862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13-10-2019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383763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758A3A-66B8-410C-B332-4D697E0EABDA}" type="datetimeFigureOut">
              <a:rPr lang="nl-NL" smtClean="0"/>
              <a:t>13-10-2019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88097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A758A3A-66B8-410C-B332-4D697E0EABDA}" type="datetimeFigureOut">
              <a:rPr lang="nl-NL" smtClean="0"/>
              <a:t>13-10-2019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20997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A758A3A-66B8-410C-B332-4D697E0EABDA}" type="datetimeFigureOut">
              <a:rPr lang="nl-NL" smtClean="0"/>
              <a:t>13-10-2019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0735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A758A3A-66B8-410C-B332-4D697E0EABDA}" type="datetimeFigureOut">
              <a:rPr lang="nl-NL" smtClean="0"/>
              <a:t>13-10-2019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72191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A758A3A-66B8-410C-B332-4D697E0EABDA}" type="datetimeFigureOut">
              <a:rPr lang="nl-NL" smtClean="0"/>
              <a:t>13-10-2019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39402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758A3A-66B8-410C-B332-4D697E0EABDA}" type="datetimeFigureOut">
              <a:rPr lang="nl-NL" smtClean="0"/>
              <a:t>13-10-2019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195846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758A3A-66B8-410C-B332-4D697E0EABDA}" type="datetimeFigureOut">
              <a:rPr lang="nl-NL" smtClean="0"/>
              <a:t>13-10-2019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29246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758A3A-66B8-410C-B332-4D697E0EABDA}" type="datetimeFigureOut">
              <a:rPr lang="nl-NL" smtClean="0"/>
              <a:t>13-10-2019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9337C-9EE9-4062-BBB3-4EE197A045A8}" type="slidenum">
              <a:rPr lang="nl-NL" smtClean="0"/>
              <a:t>‹nr.›</a:t>
            </a:fld>
            <a:endParaRPr lang="nl-NL"/>
          </a:p>
        </p:txBody>
      </p:sp>
    </p:spTree>
    <p:extLst>
      <p:ext uri="{BB962C8B-B14F-4D97-AF65-F5344CB8AC3E}">
        <p14:creationId xmlns:p14="http://schemas.microsoft.com/office/powerpoint/2010/main" val="270075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58A3A-66B8-410C-B332-4D697E0EABDA}" type="datetimeFigureOut">
              <a:rPr lang="nl-NL" smtClean="0"/>
              <a:t>13-10-2019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9337C-9EE9-4062-BBB3-4EE197A045A8}" type="slidenum">
              <a:rPr lang="nl-NL" smtClean="0"/>
              <a:t>‹nr.›</a:t>
            </a:fld>
            <a:endParaRPr lang="nl-NL"/>
          </a:p>
        </p:txBody>
      </p:sp>
    </p:spTree>
    <p:extLst>
      <p:ext uri="{BB962C8B-B14F-4D97-AF65-F5344CB8AC3E}">
        <p14:creationId xmlns:p14="http://schemas.microsoft.com/office/powerpoint/2010/main" val="30804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nl/url?sa=i&amp;rct=j&amp;q=&amp;esrc=s&amp;source=images&amp;cd=&amp;ved=2ahUKEwjDme-KmZnlAhXtMewKHXEWAEwQjRx6BAgBEAQ&amp;url=https%3A%2F%2Fwww.groentechniekklomp.nl%2Fboomverzorging%2Fbomen-knotten&amp;psig=AOvVaw33JcVNRoaHOfAfg4kqlZRf&amp;ust=157105471783522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67201" y="3936536"/>
            <a:ext cx="8783916" cy="2510443"/>
          </a:xfrm>
        </p:spPr>
        <p:txBody>
          <a:bodyPr>
            <a:normAutofit fontScale="90000"/>
          </a:bodyPr>
          <a:lstStyle/>
          <a:p>
            <a:pPr algn="l">
              <a:lnSpc>
                <a:spcPct val="150000"/>
              </a:lnSpc>
            </a:pPr>
            <a:r>
              <a:rPr lang="nl-NL" sz="2700" dirty="0" smtClean="0"/>
              <a:t/>
            </a:r>
            <a:br>
              <a:rPr lang="nl-NL" sz="2700" dirty="0" smtClean="0"/>
            </a:br>
            <a:r>
              <a:rPr lang="nl-NL" sz="2700" dirty="0"/>
              <a:t/>
            </a:r>
            <a:br>
              <a:rPr lang="nl-NL" sz="2700" dirty="0"/>
            </a:br>
            <a:r>
              <a:rPr lang="nl-NL" sz="5300" b="1" spc="260" dirty="0" smtClean="0"/>
              <a:t>COMPOSITIES EN BEGRIPPEN</a:t>
            </a:r>
            <a:r>
              <a:rPr lang="nl-NL" sz="5300" dirty="0" smtClean="0"/>
              <a:t/>
            </a:r>
            <a:br>
              <a:rPr lang="nl-NL" sz="5300" dirty="0" smtClean="0"/>
            </a:br>
            <a:r>
              <a:rPr lang="nl-NL" sz="2700" dirty="0"/>
              <a:t/>
            </a:r>
            <a:br>
              <a:rPr lang="nl-NL" sz="2700" dirty="0"/>
            </a:br>
            <a:endParaRPr lang="nl-NL" sz="27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373629" cy="6858000"/>
          </a:xfrm>
          <a:prstGeom prst="rect">
            <a:avLst/>
          </a:prstGeom>
        </p:spPr>
      </p:pic>
    </p:spTree>
    <p:extLst>
      <p:ext uri="{BB962C8B-B14F-4D97-AF65-F5344CB8AC3E}">
        <p14:creationId xmlns:p14="http://schemas.microsoft.com/office/powerpoint/2010/main" val="1867025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691" y="-134593"/>
            <a:ext cx="4987637" cy="6992593"/>
          </a:xfrm>
          <a:prstGeom prst="rect">
            <a:avLst/>
          </a:prstGeom>
        </p:spPr>
      </p:pic>
      <p:sp>
        <p:nvSpPr>
          <p:cNvPr id="3" name="Tekstvak 2"/>
          <p:cNvSpPr txBox="1"/>
          <p:nvPr/>
        </p:nvSpPr>
        <p:spPr>
          <a:xfrm>
            <a:off x="9679708" y="162623"/>
            <a:ext cx="1782619" cy="369332"/>
          </a:xfrm>
          <a:prstGeom prst="rect">
            <a:avLst/>
          </a:prstGeom>
          <a:noFill/>
        </p:spPr>
        <p:txBody>
          <a:bodyPr wrap="square" rtlCol="0">
            <a:spAutoFit/>
          </a:bodyPr>
          <a:lstStyle/>
          <a:p>
            <a:r>
              <a:rPr lang="nl-NL" b="1" dirty="0" smtClean="0"/>
              <a:t>DYNAMISCH</a:t>
            </a:r>
            <a:endParaRPr lang="nl-NL" b="1" dirty="0"/>
          </a:p>
        </p:txBody>
      </p:sp>
    </p:spTree>
    <p:extLst>
      <p:ext uri="{BB962C8B-B14F-4D97-AF65-F5344CB8AC3E}">
        <p14:creationId xmlns:p14="http://schemas.microsoft.com/office/powerpoint/2010/main" val="56052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866014" y="23552"/>
            <a:ext cx="6407295" cy="6834448"/>
          </a:xfrm>
          <a:prstGeom prst="rect">
            <a:avLst/>
          </a:prstGeom>
        </p:spPr>
      </p:pic>
      <p:sp>
        <p:nvSpPr>
          <p:cNvPr id="3" name="Tekstvak 2"/>
          <p:cNvSpPr txBox="1"/>
          <p:nvPr/>
        </p:nvSpPr>
        <p:spPr>
          <a:xfrm>
            <a:off x="9679708" y="162623"/>
            <a:ext cx="1782619" cy="369332"/>
          </a:xfrm>
          <a:prstGeom prst="rect">
            <a:avLst/>
          </a:prstGeom>
          <a:noFill/>
        </p:spPr>
        <p:txBody>
          <a:bodyPr wrap="square" rtlCol="0">
            <a:spAutoFit/>
          </a:bodyPr>
          <a:lstStyle/>
          <a:p>
            <a:r>
              <a:rPr lang="nl-NL" b="1" dirty="0" smtClean="0"/>
              <a:t>DYNAMISCH</a:t>
            </a:r>
            <a:endParaRPr lang="nl-NL" b="1" dirty="0"/>
          </a:p>
        </p:txBody>
      </p:sp>
    </p:spTree>
    <p:extLst>
      <p:ext uri="{BB962C8B-B14F-4D97-AF65-F5344CB8AC3E}">
        <p14:creationId xmlns:p14="http://schemas.microsoft.com/office/powerpoint/2010/main" val="276780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37" y="531955"/>
            <a:ext cx="9022772" cy="6015181"/>
          </a:xfrm>
          <a:prstGeom prst="rect">
            <a:avLst/>
          </a:prstGeom>
        </p:spPr>
      </p:pic>
      <p:sp>
        <p:nvSpPr>
          <p:cNvPr id="4" name="Tekstvak 3"/>
          <p:cNvSpPr txBox="1"/>
          <p:nvPr/>
        </p:nvSpPr>
        <p:spPr>
          <a:xfrm>
            <a:off x="9679708" y="162623"/>
            <a:ext cx="1782619" cy="369332"/>
          </a:xfrm>
          <a:prstGeom prst="rect">
            <a:avLst/>
          </a:prstGeom>
          <a:noFill/>
        </p:spPr>
        <p:txBody>
          <a:bodyPr wrap="square" rtlCol="0">
            <a:spAutoFit/>
          </a:bodyPr>
          <a:lstStyle/>
          <a:p>
            <a:r>
              <a:rPr lang="nl-NL" b="1" dirty="0" smtClean="0"/>
              <a:t>DYNAMISCH</a:t>
            </a:r>
            <a:endParaRPr lang="nl-NL" b="1" dirty="0"/>
          </a:p>
        </p:txBody>
      </p:sp>
    </p:spTree>
    <p:extLst>
      <p:ext uri="{BB962C8B-B14F-4D97-AF65-F5344CB8AC3E}">
        <p14:creationId xmlns:p14="http://schemas.microsoft.com/office/powerpoint/2010/main" val="275630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9679708" y="162623"/>
            <a:ext cx="1782619" cy="369332"/>
          </a:xfrm>
          <a:prstGeom prst="rect">
            <a:avLst/>
          </a:prstGeom>
          <a:noFill/>
        </p:spPr>
        <p:txBody>
          <a:bodyPr wrap="square" rtlCol="0">
            <a:spAutoFit/>
          </a:bodyPr>
          <a:lstStyle/>
          <a:p>
            <a:r>
              <a:rPr lang="nl-NL" b="1" dirty="0" smtClean="0"/>
              <a:t>STATISCH</a:t>
            </a:r>
            <a:endParaRPr lang="nl-NL" b="1"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36550"/>
            <a:ext cx="3810000" cy="6184900"/>
          </a:xfrm>
          <a:prstGeom prst="rect">
            <a:avLst/>
          </a:prstGeom>
        </p:spPr>
      </p:pic>
    </p:spTree>
    <p:extLst>
      <p:ext uri="{BB962C8B-B14F-4D97-AF65-F5344CB8AC3E}">
        <p14:creationId xmlns:p14="http://schemas.microsoft.com/office/powerpoint/2010/main" val="233406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
        <p:nvSpPr>
          <p:cNvPr id="3" name="Tekstvak 2"/>
          <p:cNvSpPr txBox="1"/>
          <p:nvPr/>
        </p:nvSpPr>
        <p:spPr>
          <a:xfrm>
            <a:off x="9679708" y="162623"/>
            <a:ext cx="1782619" cy="369332"/>
          </a:xfrm>
          <a:prstGeom prst="rect">
            <a:avLst/>
          </a:prstGeom>
          <a:noFill/>
        </p:spPr>
        <p:txBody>
          <a:bodyPr wrap="square" rtlCol="0">
            <a:spAutoFit/>
          </a:bodyPr>
          <a:lstStyle/>
          <a:p>
            <a:r>
              <a:rPr lang="nl-NL" b="1" dirty="0" smtClean="0"/>
              <a:t>STATISCH</a:t>
            </a:r>
            <a:endParaRPr lang="nl-NL" b="1" dirty="0"/>
          </a:p>
        </p:txBody>
      </p:sp>
    </p:spTree>
    <p:extLst>
      <p:ext uri="{BB962C8B-B14F-4D97-AF65-F5344CB8AC3E}">
        <p14:creationId xmlns:p14="http://schemas.microsoft.com/office/powerpoint/2010/main" val="161456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bom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4" y="492439"/>
            <a:ext cx="8212571" cy="613205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9679708" y="162623"/>
            <a:ext cx="1782619" cy="369332"/>
          </a:xfrm>
          <a:prstGeom prst="rect">
            <a:avLst/>
          </a:prstGeom>
          <a:noFill/>
        </p:spPr>
        <p:txBody>
          <a:bodyPr wrap="square" rtlCol="0">
            <a:spAutoFit/>
          </a:bodyPr>
          <a:lstStyle/>
          <a:p>
            <a:r>
              <a:rPr lang="nl-NL" b="1" dirty="0" smtClean="0"/>
              <a:t>STATISCH</a:t>
            </a:r>
            <a:endParaRPr lang="nl-NL" b="1" dirty="0"/>
          </a:p>
        </p:txBody>
      </p:sp>
    </p:spTree>
    <p:extLst>
      <p:ext uri="{BB962C8B-B14F-4D97-AF65-F5344CB8AC3E}">
        <p14:creationId xmlns:p14="http://schemas.microsoft.com/office/powerpoint/2010/main" val="272795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842" y="736599"/>
            <a:ext cx="8794157" cy="5496349"/>
          </a:xfrm>
          <a:prstGeom prst="rect">
            <a:avLst/>
          </a:prstGeom>
        </p:spPr>
      </p:pic>
      <p:sp>
        <p:nvSpPr>
          <p:cNvPr id="3" name="Tekstvak 2"/>
          <p:cNvSpPr txBox="1"/>
          <p:nvPr/>
        </p:nvSpPr>
        <p:spPr>
          <a:xfrm>
            <a:off x="9679708" y="162623"/>
            <a:ext cx="1782619" cy="369332"/>
          </a:xfrm>
          <a:prstGeom prst="rect">
            <a:avLst/>
          </a:prstGeom>
          <a:noFill/>
        </p:spPr>
        <p:txBody>
          <a:bodyPr wrap="square" rtlCol="0">
            <a:spAutoFit/>
          </a:bodyPr>
          <a:lstStyle/>
          <a:p>
            <a:r>
              <a:rPr lang="nl-NL" b="1" dirty="0" smtClean="0"/>
              <a:t>STATISCH</a:t>
            </a:r>
            <a:endParaRPr lang="nl-NL" b="1" dirty="0"/>
          </a:p>
        </p:txBody>
      </p:sp>
    </p:spTree>
    <p:extLst>
      <p:ext uri="{BB962C8B-B14F-4D97-AF65-F5344CB8AC3E}">
        <p14:creationId xmlns:p14="http://schemas.microsoft.com/office/powerpoint/2010/main" val="6566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679708" y="162623"/>
            <a:ext cx="1782619" cy="369332"/>
          </a:xfrm>
          <a:prstGeom prst="rect">
            <a:avLst/>
          </a:prstGeom>
          <a:noFill/>
        </p:spPr>
        <p:txBody>
          <a:bodyPr wrap="square" rtlCol="0">
            <a:spAutoFit/>
          </a:bodyPr>
          <a:lstStyle/>
          <a:p>
            <a:r>
              <a:rPr lang="nl-NL" b="1" dirty="0" smtClean="0"/>
              <a:t>STATISCH</a:t>
            </a:r>
            <a:endParaRPr lang="nl-NL" b="1"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3235" y="567429"/>
            <a:ext cx="9042401" cy="6030151"/>
          </a:xfrm>
          <a:prstGeom prst="rect">
            <a:avLst/>
          </a:prstGeom>
        </p:spPr>
      </p:pic>
    </p:spTree>
    <p:extLst>
      <p:ext uri="{BB962C8B-B14F-4D97-AF65-F5344CB8AC3E}">
        <p14:creationId xmlns:p14="http://schemas.microsoft.com/office/powerpoint/2010/main" val="211498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9600" y="2798618"/>
            <a:ext cx="11582400" cy="3288145"/>
          </a:xfrm>
        </p:spPr>
        <p:txBody>
          <a:bodyPr>
            <a:normAutofit fontScale="90000"/>
          </a:bodyPr>
          <a:lstStyle/>
          <a:p>
            <a:pPr>
              <a:lnSpc>
                <a:spcPct val="150000"/>
              </a:lnSpc>
              <a:spcAft>
                <a:spcPts val="800"/>
              </a:spcAft>
            </a:pPr>
            <a:r>
              <a:rPr lang="nl-NL" sz="2000" dirty="0" smtClean="0"/>
              <a:t/>
            </a:r>
            <a:br>
              <a:rPr lang="nl-NL" sz="2000" dirty="0" smtClean="0"/>
            </a:br>
            <a:r>
              <a:rPr lang="nl-NL" sz="2800" b="1" dirty="0" smtClean="0">
                <a:latin typeface="Arial" panose="020B0604020202020204" pitchFamily="34" charset="0"/>
                <a:ea typeface="Calibri" panose="020F0502020204030204" pitchFamily="34" charset="0"/>
                <a:cs typeface="Arial" panose="020B0604020202020204" pitchFamily="34" charset="0"/>
              </a:rPr>
              <a:t>Compositiesoorten </a:t>
            </a:r>
            <a:r>
              <a:rPr lang="nl-NL" sz="2800" dirty="0">
                <a:latin typeface="Arial" panose="020B0604020202020204" pitchFamily="34" charset="0"/>
                <a:ea typeface="Calibri" panose="020F0502020204030204" pitchFamily="34" charset="0"/>
                <a:cs typeface="Arial" panose="020B0604020202020204" pitchFamily="34" charset="0"/>
              </a:rPr>
              <a:t/>
            </a:r>
            <a:br>
              <a:rPr lang="nl-NL" sz="2800" dirty="0">
                <a:latin typeface="Arial" panose="020B0604020202020204" pitchFamily="34" charset="0"/>
                <a:ea typeface="Calibri" panose="020F0502020204030204" pitchFamily="34" charset="0"/>
                <a:cs typeface="Arial" panose="020B0604020202020204" pitchFamily="34" charset="0"/>
              </a:rPr>
            </a:br>
            <a:r>
              <a:rPr lang="nl-NL" sz="2800" dirty="0">
                <a:latin typeface="Arial" panose="020B0604020202020204" pitchFamily="34" charset="0"/>
                <a:ea typeface="Calibri" panose="020F0502020204030204" pitchFamily="34" charset="0"/>
                <a:cs typeface="Arial" panose="020B0604020202020204" pitchFamily="34" charset="0"/>
              </a:rPr>
              <a:t>Horizontale </a:t>
            </a:r>
            <a:r>
              <a:rPr lang="nl-NL" sz="2800" dirty="0" smtClean="0">
                <a:latin typeface="Arial" panose="020B0604020202020204" pitchFamily="34" charset="0"/>
                <a:ea typeface="Calibri" panose="020F0502020204030204" pitchFamily="34" charset="0"/>
                <a:cs typeface="Arial" panose="020B0604020202020204" pitchFamily="34" charset="0"/>
              </a:rPr>
              <a:t>compositie</a:t>
            </a:r>
            <a:r>
              <a:rPr lang="nl-NL" sz="2800" dirty="0">
                <a:latin typeface="Arial" panose="020B0604020202020204" pitchFamily="34" charset="0"/>
                <a:ea typeface="Calibri" panose="020F0502020204030204" pitchFamily="34" charset="0"/>
                <a:cs typeface="Arial" panose="020B0604020202020204" pitchFamily="34" charset="0"/>
              </a:rPr>
              <a:t/>
            </a:r>
            <a:br>
              <a:rPr lang="nl-NL" sz="2800" dirty="0">
                <a:latin typeface="Arial" panose="020B0604020202020204" pitchFamily="34" charset="0"/>
                <a:ea typeface="Calibri" panose="020F0502020204030204" pitchFamily="34" charset="0"/>
                <a:cs typeface="Arial" panose="020B0604020202020204" pitchFamily="34" charset="0"/>
              </a:rPr>
            </a:br>
            <a:r>
              <a:rPr lang="nl-NL" sz="2800" dirty="0">
                <a:latin typeface="Arial" panose="020B0604020202020204" pitchFamily="34" charset="0"/>
                <a:ea typeface="Calibri" panose="020F0502020204030204" pitchFamily="34" charset="0"/>
                <a:cs typeface="Arial" panose="020B0604020202020204" pitchFamily="34" charset="0"/>
              </a:rPr>
              <a:t>verticale </a:t>
            </a:r>
            <a:r>
              <a:rPr lang="nl-NL" sz="2800" dirty="0" smtClean="0">
                <a:latin typeface="Arial" panose="020B0604020202020204" pitchFamily="34" charset="0"/>
                <a:ea typeface="Calibri" panose="020F0502020204030204" pitchFamily="34" charset="0"/>
                <a:cs typeface="Arial" panose="020B0604020202020204" pitchFamily="34" charset="0"/>
              </a:rPr>
              <a:t>compositie</a:t>
            </a:r>
            <a:r>
              <a:rPr lang="nl-NL" sz="2800" dirty="0">
                <a:latin typeface="Arial" panose="020B0604020202020204" pitchFamily="34" charset="0"/>
                <a:ea typeface="Calibri" panose="020F0502020204030204" pitchFamily="34" charset="0"/>
                <a:cs typeface="Arial" panose="020B0604020202020204" pitchFamily="34" charset="0"/>
              </a:rPr>
              <a:t/>
            </a:r>
            <a:br>
              <a:rPr lang="nl-NL" sz="2800" dirty="0">
                <a:latin typeface="Arial" panose="020B0604020202020204" pitchFamily="34" charset="0"/>
                <a:ea typeface="Calibri" panose="020F0502020204030204" pitchFamily="34" charset="0"/>
                <a:cs typeface="Arial" panose="020B0604020202020204" pitchFamily="34" charset="0"/>
              </a:rPr>
            </a:br>
            <a:r>
              <a:rPr lang="nl-NL" sz="2800" dirty="0">
                <a:latin typeface="Arial" panose="020B0604020202020204" pitchFamily="34" charset="0"/>
                <a:ea typeface="Calibri" panose="020F0502020204030204" pitchFamily="34" charset="0"/>
                <a:cs typeface="Arial" panose="020B0604020202020204" pitchFamily="34" charset="0"/>
              </a:rPr>
              <a:t>diagonale compositie </a:t>
            </a:r>
            <a:br>
              <a:rPr lang="nl-NL" sz="2800" dirty="0">
                <a:latin typeface="Arial" panose="020B0604020202020204" pitchFamily="34" charset="0"/>
                <a:ea typeface="Calibri" panose="020F0502020204030204" pitchFamily="34" charset="0"/>
                <a:cs typeface="Arial" panose="020B0604020202020204" pitchFamily="34" charset="0"/>
              </a:rPr>
            </a:br>
            <a:r>
              <a:rPr lang="nl-NL" sz="2800" dirty="0">
                <a:latin typeface="Arial" panose="020B0604020202020204" pitchFamily="34" charset="0"/>
                <a:ea typeface="Calibri" panose="020F0502020204030204" pitchFamily="34" charset="0"/>
                <a:cs typeface="Arial" panose="020B0604020202020204" pitchFamily="34" charset="0"/>
              </a:rPr>
              <a:t>centrale </a:t>
            </a:r>
            <a:r>
              <a:rPr lang="nl-NL" sz="2800" dirty="0" smtClean="0">
                <a:latin typeface="Arial" panose="020B0604020202020204" pitchFamily="34" charset="0"/>
                <a:ea typeface="Calibri" panose="020F0502020204030204" pitchFamily="34" charset="0"/>
                <a:cs typeface="Arial" panose="020B0604020202020204" pitchFamily="34" charset="0"/>
              </a:rPr>
              <a:t>compositie</a:t>
            </a:r>
            <a:r>
              <a:rPr lang="nl-NL" sz="2800" dirty="0">
                <a:latin typeface="Arial" panose="020B0604020202020204" pitchFamily="34" charset="0"/>
                <a:ea typeface="Calibri" panose="020F0502020204030204" pitchFamily="34" charset="0"/>
                <a:cs typeface="Arial" panose="020B0604020202020204" pitchFamily="34" charset="0"/>
              </a:rPr>
              <a:t/>
            </a:r>
            <a:br>
              <a:rPr lang="nl-NL" sz="2800" dirty="0">
                <a:latin typeface="Arial" panose="020B0604020202020204" pitchFamily="34" charset="0"/>
                <a:ea typeface="Calibri" panose="020F0502020204030204" pitchFamily="34" charset="0"/>
                <a:cs typeface="Arial" panose="020B0604020202020204" pitchFamily="34" charset="0"/>
              </a:rPr>
            </a:br>
            <a:endParaRPr lang="nl-NL"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spTree>
    <p:extLst>
      <p:ext uri="{BB962C8B-B14F-4D97-AF65-F5344CB8AC3E}">
        <p14:creationId xmlns:p14="http://schemas.microsoft.com/office/powerpoint/2010/main" val="2305852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1745" y="886691"/>
            <a:ext cx="11665527" cy="5290272"/>
          </a:xfrm>
        </p:spPr>
        <p:txBody>
          <a:bodyPr>
            <a:normAutofit/>
          </a:bodyPr>
          <a:lstStyle/>
          <a:p>
            <a:pPr>
              <a:buFont typeface="Wingdings" panose="05000000000000000000" pitchFamily="2" charset="2"/>
              <a:buChar char="ü"/>
            </a:pPr>
            <a:r>
              <a:rPr lang="nl-NL" sz="2400" dirty="0">
                <a:latin typeface="Arial" panose="020B0604020202020204" pitchFamily="34" charset="0"/>
                <a:cs typeface="Arial" panose="020B0604020202020204" pitchFamily="34" charset="0"/>
              </a:rPr>
              <a:t>Compositie wil zeggen: de manier waarop dingen zijn geordend tot een samenhangend geheel.</a:t>
            </a:r>
          </a:p>
          <a:p>
            <a:pPr>
              <a:buFont typeface="Wingdings" panose="05000000000000000000" pitchFamily="2" charset="2"/>
              <a:buChar char="ü"/>
            </a:pPr>
            <a:endParaRPr lang="nl-NL" sz="2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2400" dirty="0">
                <a:latin typeface="Arial" panose="020B0604020202020204" pitchFamily="34" charset="0"/>
                <a:cs typeface="Arial" panose="020B0604020202020204" pitchFamily="34" charset="0"/>
              </a:rPr>
              <a:t>In de muziek betreft het noten die samen tot een melodie worden geordend.</a:t>
            </a:r>
          </a:p>
          <a:p>
            <a:pPr>
              <a:buFont typeface="Wingdings" panose="05000000000000000000" pitchFamily="2" charset="2"/>
              <a:buChar char="ü"/>
            </a:pPr>
            <a:endParaRPr lang="nl-NL" sz="2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2400" dirty="0">
                <a:latin typeface="Arial" panose="020B0604020202020204" pitchFamily="34" charset="0"/>
                <a:cs typeface="Arial" panose="020B0604020202020204" pitchFamily="34" charset="0"/>
              </a:rPr>
              <a:t>In de beeldende kunst heeft het betrekking op vlakken en lijnen en kleuren.</a:t>
            </a:r>
          </a:p>
          <a:p>
            <a:pPr>
              <a:buFont typeface="Wingdings" panose="05000000000000000000" pitchFamily="2" charset="2"/>
              <a:buChar char="ü"/>
            </a:pPr>
            <a:endParaRPr lang="nl-NL" sz="2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2400" dirty="0">
                <a:latin typeface="Arial" panose="020B0604020202020204" pitchFamily="34" charset="0"/>
                <a:cs typeface="Arial" panose="020B0604020202020204" pitchFamily="34" charset="0"/>
              </a:rPr>
              <a:t>In het </a:t>
            </a:r>
            <a:r>
              <a:rPr lang="nl-NL" sz="2400" dirty="0" err="1">
                <a:latin typeface="Arial" panose="020B0604020202020204" pitchFamily="34" charset="0"/>
                <a:cs typeface="Arial" panose="020B0604020202020204" pitchFamily="34" charset="0"/>
              </a:rPr>
              <a:t>bloemenvak</a:t>
            </a:r>
            <a:r>
              <a:rPr lang="nl-NL" sz="2400" dirty="0">
                <a:latin typeface="Arial" panose="020B0604020202020204" pitchFamily="34" charset="0"/>
                <a:cs typeface="Arial" panose="020B0604020202020204" pitchFamily="34" charset="0"/>
              </a:rPr>
              <a:t> betreft het de manier waarop de plantaardige onderdelen van bijvoorbeeld een boeket zijn geordend, dus eigenlijk ook vlakken, kleuren en lijnen.</a:t>
            </a:r>
          </a:p>
          <a:p>
            <a:pPr>
              <a:buFont typeface="Wingdings" panose="05000000000000000000" pitchFamily="2" charset="2"/>
              <a:buChar char="ü"/>
            </a:pPr>
            <a:endParaRPr lang="nl-NL" sz="2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2400" dirty="0" smtClean="0">
                <a:latin typeface="Arial" panose="020B0604020202020204" pitchFamily="34" charset="0"/>
                <a:cs typeface="Arial" panose="020B0604020202020204" pitchFamily="34" charset="0"/>
              </a:rPr>
              <a:t>Deze </a:t>
            </a:r>
            <a:r>
              <a:rPr lang="nl-NL" sz="2400" dirty="0">
                <a:latin typeface="Arial" panose="020B0604020202020204" pitchFamily="34" charset="0"/>
                <a:cs typeface="Arial" panose="020B0604020202020204" pitchFamily="34" charset="0"/>
              </a:rPr>
              <a:t>compositiesoorten zijn genoemd naar de richting, waarin de onderdelen tot één geheel zijn geordend.</a:t>
            </a:r>
          </a:p>
          <a:p>
            <a:endParaRPr lang="nl-NL" sz="2400" dirty="0"/>
          </a:p>
        </p:txBody>
      </p:sp>
    </p:spTree>
    <p:extLst>
      <p:ext uri="{BB962C8B-B14F-4D97-AF65-F5344CB8AC3E}">
        <p14:creationId xmlns:p14="http://schemas.microsoft.com/office/powerpoint/2010/main" val="2612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7855" y="1062181"/>
            <a:ext cx="11508509" cy="1892826"/>
          </a:xfrm>
          <a:prstGeom prst="rect">
            <a:avLst/>
          </a:prstGeom>
        </p:spPr>
        <p:txBody>
          <a:bodyPr wrap="square">
            <a:spAutoFit/>
          </a:bodyPr>
          <a:lstStyle/>
          <a:p>
            <a:pPr>
              <a:spcAft>
                <a:spcPts val="0"/>
              </a:spcAft>
            </a:pPr>
            <a:r>
              <a:rPr lang="nl-NL" b="1" dirty="0" smtClean="0">
                <a:latin typeface="Arial" panose="020B0604020202020204" pitchFamily="34" charset="0"/>
                <a:ea typeface="Times New Roman" panose="02020603050405020304" pitchFamily="18" charset="0"/>
              </a:rPr>
              <a:t>SYMMETRIE EN ASYMMETRIE</a:t>
            </a:r>
          </a:p>
          <a:p>
            <a:pPr>
              <a:spcAft>
                <a:spcPts val="0"/>
              </a:spcAft>
            </a:pPr>
            <a:endParaRPr lang="nl-NL" dirty="0" smtClean="0">
              <a:latin typeface="Arial" panose="020B0604020202020204" pitchFamily="34" charset="0"/>
              <a:ea typeface="Times New Roman" panose="02020603050405020304" pitchFamily="18" charset="0"/>
            </a:endParaRPr>
          </a:p>
          <a:p>
            <a:pPr>
              <a:lnSpc>
                <a:spcPct val="150000"/>
              </a:lnSpc>
              <a:spcAft>
                <a:spcPts val="0"/>
              </a:spcAft>
            </a:pPr>
            <a:r>
              <a:rPr lang="nl-NL" dirty="0" smtClean="0">
                <a:latin typeface="Arial" panose="020B0604020202020204" pitchFamily="34" charset="0"/>
                <a:ea typeface="Times New Roman" panose="02020603050405020304" pitchFamily="18" charset="0"/>
              </a:rPr>
              <a:t>Als </a:t>
            </a:r>
            <a:r>
              <a:rPr lang="nl-NL" dirty="0">
                <a:latin typeface="Arial" panose="020B0604020202020204" pitchFamily="34" charset="0"/>
                <a:ea typeface="Times New Roman" panose="02020603050405020304" pitchFamily="18" charset="0"/>
              </a:rPr>
              <a:t>we een vorm doormidden delen en er ontstaan twee spiegelbeeldig gelijke helften, hebben we te maken met symmetrie. Bij vormen waarbij dit niet kan is er sprake van </a:t>
            </a:r>
            <a:r>
              <a:rPr lang="nl-NL" dirty="0" err="1">
                <a:latin typeface="Arial" panose="020B0604020202020204" pitchFamily="34" charset="0"/>
                <a:ea typeface="Times New Roman" panose="02020603050405020304" pitchFamily="18" charset="0"/>
              </a:rPr>
              <a:t>a-symmetrie</a:t>
            </a:r>
            <a:r>
              <a:rPr lang="nl-NL" dirty="0">
                <a:latin typeface="Arial" panose="020B0604020202020204" pitchFamily="34" charset="0"/>
                <a:ea typeface="Times New Roman" panose="02020603050405020304" pitchFamily="18" charset="0"/>
              </a:rPr>
              <a:t>. Een bladvorm en een bloemvorm zijn symmetrisch en ook vlinders en insecten en een mens ( of niet?)</a:t>
            </a:r>
            <a:endParaRPr lang="nl-N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804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679708" y="162623"/>
            <a:ext cx="1782619" cy="369332"/>
          </a:xfrm>
          <a:prstGeom prst="rect">
            <a:avLst/>
          </a:prstGeom>
          <a:noFill/>
        </p:spPr>
        <p:txBody>
          <a:bodyPr wrap="square" rtlCol="0">
            <a:spAutoFit/>
          </a:bodyPr>
          <a:lstStyle/>
          <a:p>
            <a:r>
              <a:rPr lang="nl-NL" b="1" dirty="0" smtClean="0"/>
              <a:t>STATISCH</a:t>
            </a:r>
            <a:endParaRPr lang="nl-NL" b="1" dirty="0"/>
          </a:p>
        </p:txBody>
      </p:sp>
      <p:sp>
        <p:nvSpPr>
          <p:cNvPr id="3" name="Tekstvak 2"/>
          <p:cNvSpPr txBox="1"/>
          <p:nvPr/>
        </p:nvSpPr>
        <p:spPr>
          <a:xfrm>
            <a:off x="1828800" y="1025236"/>
            <a:ext cx="4581236" cy="523220"/>
          </a:xfrm>
          <a:prstGeom prst="rect">
            <a:avLst/>
          </a:prstGeom>
          <a:noFill/>
        </p:spPr>
        <p:txBody>
          <a:bodyPr wrap="square" rtlCol="0">
            <a:spAutoFit/>
          </a:bodyPr>
          <a:lstStyle/>
          <a:p>
            <a:r>
              <a:rPr lang="nl-NL" sz="2800" b="1" dirty="0" smtClean="0"/>
              <a:t>Horizontale compositie</a:t>
            </a:r>
            <a:endParaRPr lang="nl-NL" sz="2800" b="1" dirty="0"/>
          </a:p>
        </p:txBody>
      </p:sp>
      <p:sp>
        <p:nvSpPr>
          <p:cNvPr id="4" name="Rechthoek 3"/>
          <p:cNvSpPr/>
          <p:nvPr/>
        </p:nvSpPr>
        <p:spPr>
          <a:xfrm>
            <a:off x="332508" y="1692717"/>
            <a:ext cx="11647055" cy="646331"/>
          </a:xfrm>
          <a:prstGeom prst="rect">
            <a:avLst/>
          </a:prstGeom>
        </p:spPr>
        <p:txBody>
          <a:bodyPr wrap="square">
            <a:spAutoFit/>
          </a:bodyPr>
          <a:lstStyle/>
          <a:p>
            <a:r>
              <a:rPr lang="nl-NL" dirty="0"/>
              <a:t>De richtingslijnen in de compositie lopen voornamelijk horizontaal (van links naar rechts, zoals in een landschap). Dit heeft een statisch of rustig effect.</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927" y="2483309"/>
            <a:ext cx="6096000" cy="4062984"/>
          </a:xfrm>
          <a:prstGeom prst="rect">
            <a:avLst/>
          </a:prstGeom>
        </p:spPr>
      </p:pic>
    </p:spTree>
    <p:extLst>
      <p:ext uri="{BB962C8B-B14F-4D97-AF65-F5344CB8AC3E}">
        <p14:creationId xmlns:p14="http://schemas.microsoft.com/office/powerpoint/2010/main" val="275373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28800" y="1025236"/>
            <a:ext cx="4581236" cy="523220"/>
          </a:xfrm>
          <a:prstGeom prst="rect">
            <a:avLst/>
          </a:prstGeom>
          <a:noFill/>
        </p:spPr>
        <p:txBody>
          <a:bodyPr wrap="square" rtlCol="0">
            <a:spAutoFit/>
          </a:bodyPr>
          <a:lstStyle/>
          <a:p>
            <a:r>
              <a:rPr lang="nl-NL" sz="2800" b="1" dirty="0" smtClean="0"/>
              <a:t>Verticale compositie</a:t>
            </a:r>
            <a:endParaRPr lang="nl-NL" sz="2800" b="1" dirty="0"/>
          </a:p>
        </p:txBody>
      </p:sp>
      <p:sp>
        <p:nvSpPr>
          <p:cNvPr id="3" name="Rechthoek 2"/>
          <p:cNvSpPr/>
          <p:nvPr/>
        </p:nvSpPr>
        <p:spPr>
          <a:xfrm>
            <a:off x="92364" y="1692717"/>
            <a:ext cx="12192000" cy="369332"/>
          </a:xfrm>
          <a:prstGeom prst="rect">
            <a:avLst/>
          </a:prstGeom>
        </p:spPr>
        <p:txBody>
          <a:bodyPr wrap="square">
            <a:spAutoFit/>
          </a:bodyPr>
          <a:lstStyle/>
          <a:p>
            <a:r>
              <a:rPr lang="nl-NL" dirty="0"/>
              <a:t>De richtingslijnen in de compositie lopen voornamelijk verticaal (van boven naar beneden). Dit heeft een statisch of rustig effect.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863" y="2320637"/>
            <a:ext cx="4242954" cy="4242954"/>
          </a:xfrm>
          <a:prstGeom prst="rect">
            <a:avLst/>
          </a:prstGeom>
        </p:spPr>
      </p:pic>
    </p:spTree>
    <p:extLst>
      <p:ext uri="{BB962C8B-B14F-4D97-AF65-F5344CB8AC3E}">
        <p14:creationId xmlns:p14="http://schemas.microsoft.com/office/powerpoint/2010/main" val="277982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59709" y="502016"/>
            <a:ext cx="4581236" cy="523220"/>
          </a:xfrm>
          <a:prstGeom prst="rect">
            <a:avLst/>
          </a:prstGeom>
          <a:noFill/>
        </p:spPr>
        <p:txBody>
          <a:bodyPr wrap="square" rtlCol="0">
            <a:spAutoFit/>
          </a:bodyPr>
          <a:lstStyle/>
          <a:p>
            <a:r>
              <a:rPr lang="nl-NL" sz="2800" b="1" dirty="0" smtClean="0"/>
              <a:t>Diagonale compositie</a:t>
            </a:r>
            <a:endParaRPr lang="nl-NL" sz="2800" b="1" dirty="0"/>
          </a:p>
        </p:txBody>
      </p:sp>
      <p:sp>
        <p:nvSpPr>
          <p:cNvPr id="3" name="Rechthoek 2"/>
          <p:cNvSpPr/>
          <p:nvPr/>
        </p:nvSpPr>
        <p:spPr>
          <a:xfrm>
            <a:off x="138545" y="1123583"/>
            <a:ext cx="11859491" cy="646331"/>
          </a:xfrm>
          <a:prstGeom prst="rect">
            <a:avLst/>
          </a:prstGeom>
        </p:spPr>
        <p:txBody>
          <a:bodyPr wrap="square">
            <a:spAutoFit/>
          </a:bodyPr>
          <a:lstStyle/>
          <a:p>
            <a:r>
              <a:rPr lang="nl-NL" dirty="0"/>
              <a:t>De richtingslijnen van de compositie lopen voornamelijk diagonaal (van linksonder naar rechtsboven of van rechtsonder naar linksboven). Dit heeft een dynamisch, druk en daardoor vaak dramatisch effect.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567" y="1868261"/>
            <a:ext cx="3465376" cy="4858405"/>
          </a:xfrm>
          <a:prstGeom prst="rect">
            <a:avLst/>
          </a:prstGeom>
        </p:spPr>
      </p:pic>
    </p:spTree>
    <p:extLst>
      <p:ext uri="{BB962C8B-B14F-4D97-AF65-F5344CB8AC3E}">
        <p14:creationId xmlns:p14="http://schemas.microsoft.com/office/powerpoint/2010/main" val="41270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28800" y="1025236"/>
            <a:ext cx="4581236" cy="523220"/>
          </a:xfrm>
          <a:prstGeom prst="rect">
            <a:avLst/>
          </a:prstGeom>
          <a:noFill/>
        </p:spPr>
        <p:txBody>
          <a:bodyPr wrap="square" rtlCol="0">
            <a:spAutoFit/>
          </a:bodyPr>
          <a:lstStyle/>
          <a:p>
            <a:r>
              <a:rPr lang="nl-NL" sz="2800" b="1" dirty="0" smtClean="0"/>
              <a:t>Centrale compositie</a:t>
            </a:r>
            <a:endParaRPr lang="nl-NL" sz="2800" b="1" dirty="0"/>
          </a:p>
        </p:txBody>
      </p:sp>
      <p:sp>
        <p:nvSpPr>
          <p:cNvPr id="3" name="Rechthoek 2"/>
          <p:cNvSpPr/>
          <p:nvPr/>
        </p:nvSpPr>
        <p:spPr>
          <a:xfrm>
            <a:off x="364836" y="1471091"/>
            <a:ext cx="12090400" cy="646331"/>
          </a:xfrm>
          <a:prstGeom prst="rect">
            <a:avLst/>
          </a:prstGeom>
        </p:spPr>
        <p:txBody>
          <a:bodyPr wrap="square">
            <a:spAutoFit/>
          </a:bodyPr>
          <a:lstStyle/>
          <a:p>
            <a:r>
              <a:rPr lang="nl-NL" dirty="0"/>
              <a:t>Alle onderdelen zijn rond het midden van de compositie geordend. De compositie is vaak (bijna) symmetrisch, wat een evenwichtig en rustig effect heeft. Bij een portret spreek je meestal van een centraal compositie.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248" y="2069103"/>
            <a:ext cx="3123334" cy="4649775"/>
          </a:xfrm>
          <a:prstGeom prst="rect">
            <a:avLst/>
          </a:prstGeom>
        </p:spPr>
      </p:pic>
    </p:spTree>
    <p:extLst>
      <p:ext uri="{BB962C8B-B14F-4D97-AF65-F5344CB8AC3E}">
        <p14:creationId xmlns:p14="http://schemas.microsoft.com/office/powerpoint/2010/main" val="266328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28800" y="1025236"/>
            <a:ext cx="4581236" cy="954107"/>
          </a:xfrm>
          <a:prstGeom prst="rect">
            <a:avLst/>
          </a:prstGeom>
          <a:noFill/>
        </p:spPr>
        <p:txBody>
          <a:bodyPr wrap="square" rtlCol="0">
            <a:spAutoFit/>
          </a:bodyPr>
          <a:lstStyle/>
          <a:p>
            <a:r>
              <a:rPr lang="nl-NL" sz="2800" b="1" dirty="0" smtClean="0"/>
              <a:t>Textuur en structuur</a:t>
            </a:r>
          </a:p>
          <a:p>
            <a:endParaRPr lang="nl-NL" sz="2800" b="1" dirty="0"/>
          </a:p>
        </p:txBody>
      </p:sp>
      <p:sp>
        <p:nvSpPr>
          <p:cNvPr id="3" name="Rechthoek 2"/>
          <p:cNvSpPr/>
          <p:nvPr/>
        </p:nvSpPr>
        <p:spPr>
          <a:xfrm>
            <a:off x="544946" y="1979343"/>
            <a:ext cx="12099636" cy="369332"/>
          </a:xfrm>
          <a:prstGeom prst="rect">
            <a:avLst/>
          </a:prstGeom>
        </p:spPr>
        <p:txBody>
          <a:bodyPr wrap="square">
            <a:spAutoFit/>
          </a:bodyPr>
          <a:lstStyle/>
          <a:p>
            <a:r>
              <a:rPr lang="nl-NL"/>
              <a:t>In een textuur heb je een patroon dat zichzelf herhaalt. </a:t>
            </a:r>
            <a:r>
              <a:rPr lang="nl-NL" dirty="0"/>
              <a:t>Een structuur hoeft geen herhaling in zich te hebben.</a:t>
            </a:r>
          </a:p>
        </p:txBody>
      </p:sp>
      <p:sp>
        <p:nvSpPr>
          <p:cNvPr id="4" name="Rechthoek 3"/>
          <p:cNvSpPr/>
          <p:nvPr/>
        </p:nvSpPr>
        <p:spPr>
          <a:xfrm>
            <a:off x="544945" y="2348675"/>
            <a:ext cx="10409381" cy="646331"/>
          </a:xfrm>
          <a:prstGeom prst="rect">
            <a:avLst/>
          </a:prstGeom>
        </p:spPr>
        <p:txBody>
          <a:bodyPr wrap="square">
            <a:spAutoFit/>
          </a:bodyPr>
          <a:lstStyle/>
          <a:p>
            <a:r>
              <a:rPr lang="nl-NL" dirty="0"/>
              <a:t>Een textuur is de zichtbare en voelbare aard van een oppervlak. Voorbeelden van texturen zijn: harig, stekelig, glad, bobbelig enz.</a:t>
            </a:r>
          </a:p>
        </p:txBody>
      </p:sp>
      <p:sp>
        <p:nvSpPr>
          <p:cNvPr id="5" name="Rechthoek 4"/>
          <p:cNvSpPr/>
          <p:nvPr/>
        </p:nvSpPr>
        <p:spPr>
          <a:xfrm>
            <a:off x="544945" y="3353181"/>
            <a:ext cx="11194473" cy="646331"/>
          </a:xfrm>
          <a:prstGeom prst="rect">
            <a:avLst/>
          </a:prstGeom>
        </p:spPr>
        <p:txBody>
          <a:bodyPr wrap="square">
            <a:spAutoFit/>
          </a:bodyPr>
          <a:lstStyle/>
          <a:p>
            <a:r>
              <a:rPr lang="nl-NL" dirty="0"/>
              <a:t>Materiaal is vaak opgebouwd uit verschillende onderdelen. Textiel is opgebouwd uit draden, een vacht uit haren. De samenstelling van een materiaal noem je structuur.</a:t>
            </a:r>
          </a:p>
        </p:txBody>
      </p:sp>
      <p:pic>
        <p:nvPicPr>
          <p:cNvPr id="7" name="Afbeelding 6"/>
          <p:cNvPicPr>
            <a:picLocks noChangeAspect="1"/>
          </p:cNvPicPr>
          <p:nvPr/>
        </p:nvPicPr>
        <p:blipFill>
          <a:blip r:embed="rId2"/>
          <a:stretch>
            <a:fillRect/>
          </a:stretch>
        </p:blipFill>
        <p:spPr>
          <a:xfrm>
            <a:off x="1348509" y="3999512"/>
            <a:ext cx="3546584" cy="2850428"/>
          </a:xfrm>
          <a:prstGeom prst="rect">
            <a:avLst/>
          </a:prstGeom>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b="10014"/>
          <a:stretch/>
        </p:blipFill>
        <p:spPr>
          <a:xfrm>
            <a:off x="5287819" y="3961686"/>
            <a:ext cx="3962400" cy="2633078"/>
          </a:xfrm>
          <a:prstGeom prst="rect">
            <a:avLst/>
          </a:prstGeom>
        </p:spPr>
      </p:pic>
    </p:spTree>
    <p:extLst>
      <p:ext uri="{BB962C8B-B14F-4D97-AF65-F5344CB8AC3E}">
        <p14:creationId xmlns:p14="http://schemas.microsoft.com/office/powerpoint/2010/main" val="72688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51709" y="4701165"/>
            <a:ext cx="9144000" cy="1655762"/>
          </a:xfrm>
        </p:spPr>
        <p:txBody>
          <a:bodyPr/>
          <a:lstStyle/>
          <a:p>
            <a:endParaRPr lang="nl-NL" i="1" dirty="0" smtClean="0"/>
          </a:p>
          <a:p>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931" y="116523"/>
            <a:ext cx="4529328" cy="1005840"/>
          </a:xfrm>
          <a:prstGeom prst="rect">
            <a:avLst/>
          </a:prstGeom>
        </p:spPr>
      </p:pic>
      <p:pic>
        <p:nvPicPr>
          <p:cNvPr id="4" name="Afbeelding 3"/>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1000"/>
                    </a14:imgEffect>
                  </a14:imgLayer>
                </a14:imgProps>
              </a:ext>
              <a:ext uri="{28A0092B-C50C-407E-A947-70E740481C1C}">
                <a14:useLocalDpi xmlns:a14="http://schemas.microsoft.com/office/drawing/2010/main"/>
              </a:ext>
            </a:extLst>
          </a:blip>
          <a:stretch>
            <a:fillRect/>
          </a:stretch>
        </p:blipFill>
        <p:spPr>
          <a:xfrm rot="5400000">
            <a:off x="-1145311" y="1131455"/>
            <a:ext cx="6871855" cy="4581236"/>
          </a:xfrm>
          <a:prstGeom prst="rect">
            <a:avLst/>
          </a:prstGeom>
        </p:spPr>
      </p:pic>
      <p:sp>
        <p:nvSpPr>
          <p:cNvPr id="2" name="Titel 1"/>
          <p:cNvSpPr>
            <a:spLocks noGrp="1"/>
          </p:cNvSpPr>
          <p:nvPr>
            <p:ph type="ctrTitle"/>
          </p:nvPr>
        </p:nvSpPr>
        <p:spPr>
          <a:xfrm>
            <a:off x="143955" y="1570038"/>
            <a:ext cx="10376263" cy="2817091"/>
          </a:xfrm>
        </p:spPr>
        <p:txBody>
          <a:bodyPr>
            <a:normAutofit/>
          </a:bodyPr>
          <a:lstStyle/>
          <a:p>
            <a:r>
              <a:rPr lang="nl-NL" sz="7200" b="1" spc="100" dirty="0" smtClean="0">
                <a:solidFill>
                  <a:schemeClr val="bg1"/>
                </a:solidFill>
              </a:rPr>
              <a:t>V</a:t>
            </a:r>
            <a:r>
              <a:rPr lang="nl-NL" sz="7200" b="1" spc="100" dirty="0" smtClean="0"/>
              <a:t>ragen</a:t>
            </a:r>
            <a:r>
              <a:rPr lang="nl-NL" sz="7200" b="1" dirty="0" smtClean="0"/>
              <a:t/>
            </a:r>
            <a:br>
              <a:rPr lang="nl-NL" sz="7200" b="1" dirty="0" smtClean="0"/>
            </a:br>
            <a:r>
              <a:rPr lang="nl-NL" sz="2400" dirty="0" smtClean="0"/>
              <a:t/>
            </a:r>
            <a:br>
              <a:rPr lang="nl-NL" sz="2400" dirty="0" smtClean="0"/>
            </a:br>
            <a:r>
              <a:rPr lang="nl-NL" sz="2400" dirty="0" smtClean="0"/>
              <a:t/>
            </a:r>
            <a:br>
              <a:rPr lang="nl-NL" sz="2400" dirty="0" smtClean="0"/>
            </a:br>
            <a:r>
              <a:rPr lang="nl-NL" sz="2400" dirty="0" smtClean="0"/>
              <a:t/>
            </a:r>
            <a:br>
              <a:rPr lang="nl-NL" sz="2400" dirty="0" smtClean="0"/>
            </a:br>
            <a:endParaRPr lang="nl-NL" sz="2400" dirty="0"/>
          </a:p>
        </p:txBody>
      </p:sp>
      <p:sp>
        <p:nvSpPr>
          <p:cNvPr id="6" name="Ovaal 5"/>
          <p:cNvSpPr/>
          <p:nvPr/>
        </p:nvSpPr>
        <p:spPr>
          <a:xfrm>
            <a:off x="6609383" y="3097979"/>
            <a:ext cx="941343" cy="96411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2290616" y="-6738"/>
            <a:ext cx="7975600" cy="523220"/>
          </a:xfrm>
          <a:prstGeom prst="rect">
            <a:avLst/>
          </a:prstGeom>
          <a:noFill/>
        </p:spPr>
        <p:txBody>
          <a:bodyPr wrap="square" rtlCol="0">
            <a:spAutoFit/>
          </a:bodyPr>
          <a:lstStyle/>
          <a:p>
            <a:r>
              <a:rPr lang="nl-NL" sz="2800" spc="190" dirty="0" smtClean="0">
                <a:solidFill>
                  <a:schemeClr val="bg1"/>
                </a:solidFill>
              </a:rPr>
              <a:t>Haal je beste </a:t>
            </a:r>
            <a:r>
              <a:rPr lang="nl-NL" sz="2800" spc="190" dirty="0" smtClean="0"/>
              <a:t>binnenste buiten</a:t>
            </a:r>
            <a:endParaRPr lang="nl-NL" sz="2800" spc="190" dirty="0"/>
          </a:p>
        </p:txBody>
      </p:sp>
    </p:spTree>
    <p:extLst>
      <p:ext uri="{BB962C8B-B14F-4D97-AF65-F5344CB8AC3E}">
        <p14:creationId xmlns:p14="http://schemas.microsoft.com/office/powerpoint/2010/main" val="1785403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7" y="0"/>
            <a:ext cx="5020952" cy="7098168"/>
          </a:xfrm>
          <a:prstGeom prst="rect">
            <a:avLst/>
          </a:prstGeom>
        </p:spPr>
      </p:pic>
      <p:pic>
        <p:nvPicPr>
          <p:cNvPr id="4" name="Afbeelding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10264"/>
          <a:stretch/>
        </p:blipFill>
        <p:spPr>
          <a:xfrm>
            <a:off x="6519514" y="173130"/>
            <a:ext cx="4739613" cy="6804954"/>
          </a:xfrm>
          <a:prstGeom prst="rect">
            <a:avLst/>
          </a:prstGeom>
        </p:spPr>
      </p:pic>
      <p:sp>
        <p:nvSpPr>
          <p:cNvPr id="5" name="Tekstvak 4"/>
          <p:cNvSpPr txBox="1"/>
          <p:nvPr/>
        </p:nvSpPr>
        <p:spPr>
          <a:xfrm>
            <a:off x="4580558" y="173130"/>
            <a:ext cx="2493817" cy="523220"/>
          </a:xfrm>
          <a:prstGeom prst="rect">
            <a:avLst/>
          </a:prstGeom>
          <a:noFill/>
        </p:spPr>
        <p:txBody>
          <a:bodyPr wrap="square" rtlCol="0">
            <a:spAutoFit/>
          </a:bodyPr>
          <a:lstStyle/>
          <a:p>
            <a:r>
              <a:rPr lang="nl-NL" sz="2800" b="1" dirty="0" smtClean="0"/>
              <a:t>SYMMETRIE</a:t>
            </a:r>
            <a:endParaRPr lang="nl-NL" sz="2800" b="1" dirty="0"/>
          </a:p>
        </p:txBody>
      </p:sp>
    </p:spTree>
    <p:extLst>
      <p:ext uri="{BB962C8B-B14F-4D97-AF65-F5344CB8AC3E}">
        <p14:creationId xmlns:p14="http://schemas.microsoft.com/office/powerpoint/2010/main" val="402607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8694" y="-9743"/>
            <a:ext cx="6867743" cy="6867743"/>
          </a:xfrm>
        </p:spPr>
      </p:pic>
    </p:spTree>
    <p:extLst>
      <p:ext uri="{BB962C8B-B14F-4D97-AF65-F5344CB8AC3E}">
        <p14:creationId xmlns:p14="http://schemas.microsoft.com/office/powerpoint/2010/main" val="329089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6709" y="420543"/>
            <a:ext cx="2376055" cy="540039"/>
          </a:xfrm>
        </p:spPr>
        <p:txBody>
          <a:bodyPr>
            <a:normAutofit fontScale="90000"/>
          </a:bodyPr>
          <a:lstStyle/>
          <a:p>
            <a:r>
              <a:rPr lang="nl-NL" sz="2400" b="1" dirty="0" smtClean="0"/>
              <a:t>ASSYMMETRIE</a:t>
            </a:r>
            <a:r>
              <a:rPr lang="nl-NL" dirty="0" smtClean="0"/>
              <a:t/>
            </a:r>
            <a:br>
              <a:rPr lang="nl-NL" dirty="0" smtClean="0"/>
            </a:b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4104" b="4853"/>
          <a:stretch/>
        </p:blipFill>
        <p:spPr>
          <a:xfrm>
            <a:off x="3317669" y="581890"/>
            <a:ext cx="4898571" cy="6243783"/>
          </a:xfrm>
          <a:prstGeom prst="rect">
            <a:avLst/>
          </a:prstGeom>
        </p:spPr>
      </p:pic>
    </p:spTree>
    <p:extLst>
      <p:ext uri="{BB962C8B-B14F-4D97-AF65-F5344CB8AC3E}">
        <p14:creationId xmlns:p14="http://schemas.microsoft.com/office/powerpoint/2010/main" val="295101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2582" y="886690"/>
            <a:ext cx="11508509" cy="6463308"/>
          </a:xfrm>
          <a:prstGeom prst="rect">
            <a:avLst/>
          </a:prstGeom>
        </p:spPr>
        <p:txBody>
          <a:bodyPr wrap="square">
            <a:spAutoFit/>
          </a:bodyPr>
          <a:lstStyle/>
          <a:p>
            <a:pPr>
              <a:spcAft>
                <a:spcPts val="0"/>
              </a:spcAft>
            </a:pPr>
            <a:r>
              <a:rPr lang="nl-NL" b="1" dirty="0" smtClean="0">
                <a:latin typeface="Arial" panose="020B0604020202020204" pitchFamily="34" charset="0"/>
                <a:ea typeface="Times New Roman" panose="02020603050405020304" pitchFamily="18" charset="0"/>
              </a:rPr>
              <a:t>DYNAMISCH EN STATISCH</a:t>
            </a:r>
          </a:p>
          <a:p>
            <a:pPr>
              <a:spcAft>
                <a:spcPts val="0"/>
              </a:spcAft>
            </a:pPr>
            <a:endParaRPr lang="nl-NL" dirty="0" smtClean="0">
              <a:latin typeface="Arial" panose="020B0604020202020204" pitchFamily="34" charset="0"/>
              <a:ea typeface="Times New Roman" panose="02020603050405020304" pitchFamily="18" charset="0"/>
            </a:endParaRPr>
          </a:p>
          <a:p>
            <a:pPr>
              <a:lnSpc>
                <a:spcPct val="150000"/>
              </a:lnSpc>
              <a:spcAft>
                <a:spcPts val="0"/>
              </a:spcAft>
            </a:pPr>
            <a:r>
              <a:rPr lang="nl-NL" dirty="0">
                <a:latin typeface="Arial" panose="020B0604020202020204" pitchFamily="34" charset="0"/>
                <a:ea typeface="Times New Roman" panose="02020603050405020304" pitchFamily="18" charset="0"/>
              </a:rPr>
              <a:t>Een statische compositie is een compositie die rust en evenwicht heeft. Een symmetrische compositie kan tevens een statische compositie zijn. Meestal is er sprake van een horizontale en/of een verticale compositie.</a:t>
            </a:r>
          </a:p>
          <a:p>
            <a:pPr>
              <a:lnSpc>
                <a:spcPct val="150000"/>
              </a:lnSpc>
              <a:spcAft>
                <a:spcPts val="0"/>
              </a:spcAft>
            </a:pPr>
            <a:r>
              <a:rPr lang="nl-NL" dirty="0">
                <a:latin typeface="Arial" panose="020B0604020202020204" pitchFamily="34" charset="0"/>
                <a:ea typeface="Times New Roman" panose="02020603050405020304" pitchFamily="18" charset="0"/>
              </a:rPr>
              <a:t>Evenwicht in een compositie krijg je door:</a:t>
            </a:r>
          </a:p>
          <a:p>
            <a:pPr marL="285750" indent="-285750">
              <a:lnSpc>
                <a:spcPct val="150000"/>
              </a:lnSpc>
              <a:spcAft>
                <a:spcPts val="0"/>
              </a:spcAft>
              <a:buFont typeface="Wingdings" panose="05000000000000000000" pitchFamily="2" charset="2"/>
              <a:buChar char="ü"/>
            </a:pPr>
            <a:r>
              <a:rPr lang="nl-NL" dirty="0" smtClean="0">
                <a:latin typeface="Arial" panose="020B0604020202020204" pitchFamily="34" charset="0"/>
                <a:ea typeface="Times New Roman" panose="02020603050405020304" pitchFamily="18" charset="0"/>
              </a:rPr>
              <a:t>horizontalen </a:t>
            </a:r>
            <a:r>
              <a:rPr lang="nl-NL" dirty="0">
                <a:latin typeface="Arial" panose="020B0604020202020204" pitchFamily="34" charset="0"/>
                <a:ea typeface="Times New Roman" panose="02020603050405020304" pitchFamily="18" charset="0"/>
              </a:rPr>
              <a:t>en verticale lijnen</a:t>
            </a:r>
          </a:p>
          <a:p>
            <a:pPr marL="285750" indent="-285750">
              <a:lnSpc>
                <a:spcPct val="150000"/>
              </a:lnSpc>
              <a:spcAft>
                <a:spcPts val="0"/>
              </a:spcAft>
              <a:buFont typeface="Wingdings" panose="05000000000000000000" pitchFamily="2" charset="2"/>
              <a:buChar char="ü"/>
            </a:pPr>
            <a:r>
              <a:rPr lang="nl-NL" dirty="0" smtClean="0">
                <a:latin typeface="Arial" panose="020B0604020202020204" pitchFamily="34" charset="0"/>
                <a:ea typeface="Times New Roman" panose="02020603050405020304" pitchFamily="18" charset="0"/>
              </a:rPr>
              <a:t>weinig </a:t>
            </a:r>
            <a:r>
              <a:rPr lang="nl-NL" dirty="0">
                <a:latin typeface="Arial" panose="020B0604020202020204" pitchFamily="34" charset="0"/>
                <a:ea typeface="Times New Roman" panose="02020603050405020304" pitchFamily="18" charset="0"/>
              </a:rPr>
              <a:t>beweging</a:t>
            </a:r>
          </a:p>
          <a:p>
            <a:pPr marL="285750" indent="-285750">
              <a:lnSpc>
                <a:spcPct val="150000"/>
              </a:lnSpc>
              <a:spcAft>
                <a:spcPts val="0"/>
              </a:spcAft>
              <a:buFont typeface="Wingdings" panose="05000000000000000000" pitchFamily="2" charset="2"/>
              <a:buChar char="ü"/>
            </a:pPr>
            <a:r>
              <a:rPr lang="nl-NL" dirty="0" smtClean="0">
                <a:latin typeface="Arial" panose="020B0604020202020204" pitchFamily="34" charset="0"/>
                <a:ea typeface="Times New Roman" panose="02020603050405020304" pitchFamily="18" charset="0"/>
              </a:rPr>
              <a:t>gelijkmatige </a:t>
            </a:r>
            <a:r>
              <a:rPr lang="nl-NL" dirty="0">
                <a:latin typeface="Arial" panose="020B0604020202020204" pitchFamily="34" charset="0"/>
                <a:ea typeface="Times New Roman" panose="02020603050405020304" pitchFamily="18" charset="0"/>
              </a:rPr>
              <a:t>verdeling van vormen en kleuren over het beeldvlak</a:t>
            </a:r>
          </a:p>
          <a:p>
            <a:pPr marL="285750" indent="-285750">
              <a:lnSpc>
                <a:spcPct val="150000"/>
              </a:lnSpc>
              <a:spcAft>
                <a:spcPts val="0"/>
              </a:spcAft>
              <a:buFont typeface="Wingdings" panose="05000000000000000000" pitchFamily="2" charset="2"/>
              <a:buChar char="ü"/>
            </a:pPr>
            <a:r>
              <a:rPr lang="nl-NL" dirty="0" smtClean="0">
                <a:latin typeface="Arial" panose="020B0604020202020204" pitchFamily="34" charset="0"/>
                <a:ea typeface="Times New Roman" panose="02020603050405020304" pitchFamily="18" charset="0"/>
              </a:rPr>
              <a:t>het </a:t>
            </a:r>
            <a:r>
              <a:rPr lang="nl-NL" dirty="0">
                <a:latin typeface="Arial" panose="020B0604020202020204" pitchFamily="34" charset="0"/>
                <a:ea typeface="Times New Roman" panose="02020603050405020304" pitchFamily="18" charset="0"/>
              </a:rPr>
              <a:t>ontbreken van nadrukkelijke contrasten, zoals een licht-donker contrast</a:t>
            </a:r>
          </a:p>
          <a:p>
            <a:pPr>
              <a:lnSpc>
                <a:spcPct val="150000"/>
              </a:lnSpc>
              <a:spcAft>
                <a:spcPts val="0"/>
              </a:spcAft>
            </a:pPr>
            <a:endParaRPr lang="nl-NL" dirty="0">
              <a:latin typeface="Arial" panose="020B0604020202020204" pitchFamily="34" charset="0"/>
              <a:ea typeface="Times New Roman" panose="02020603050405020304" pitchFamily="18" charset="0"/>
            </a:endParaRPr>
          </a:p>
          <a:p>
            <a:pPr>
              <a:lnSpc>
                <a:spcPct val="150000"/>
              </a:lnSpc>
              <a:spcAft>
                <a:spcPts val="0"/>
              </a:spcAft>
            </a:pPr>
            <a:r>
              <a:rPr lang="nl-NL" dirty="0">
                <a:latin typeface="Arial" panose="020B0604020202020204" pitchFamily="34" charset="0"/>
                <a:ea typeface="Times New Roman" panose="02020603050405020304" pitchFamily="18" charset="0"/>
              </a:rPr>
              <a:t>Een dynamische compositie is een compositie die beweging suggereert en dus onrustig is. Meestal is er sprake van een diagonale compositie; schuine richtingen overheersen het beeld</a:t>
            </a:r>
            <a:r>
              <a:rPr lang="nl-NL" dirty="0" smtClean="0">
                <a:latin typeface="Arial" panose="020B0604020202020204" pitchFamily="34" charset="0"/>
                <a:ea typeface="Times New Roman" panose="02020603050405020304" pitchFamily="18" charset="0"/>
              </a:rPr>
              <a:t>.</a:t>
            </a:r>
          </a:p>
          <a:p>
            <a:pPr>
              <a:lnSpc>
                <a:spcPct val="150000"/>
              </a:lnSpc>
              <a:spcAft>
                <a:spcPts val="0"/>
              </a:spcAft>
            </a:pPr>
            <a:endParaRPr lang="nl-NL" dirty="0">
              <a:latin typeface="Arial" panose="020B0604020202020204" pitchFamily="34" charset="0"/>
              <a:ea typeface="Times New Roman" panose="02020603050405020304" pitchFamily="18" charset="0"/>
            </a:endParaRPr>
          </a:p>
          <a:p>
            <a:pPr>
              <a:lnSpc>
                <a:spcPct val="150000"/>
              </a:lnSpc>
              <a:spcAft>
                <a:spcPts val="0"/>
              </a:spcAft>
            </a:pPr>
            <a:r>
              <a:rPr lang="nl-NL" dirty="0">
                <a:latin typeface="Arial" panose="020B0604020202020204" pitchFamily="34" charset="0"/>
                <a:ea typeface="Times New Roman" panose="02020603050405020304" pitchFamily="18" charset="0"/>
              </a:rPr>
              <a:t> </a:t>
            </a:r>
          </a:p>
          <a:p>
            <a:pPr>
              <a:lnSpc>
                <a:spcPct val="150000"/>
              </a:lnSpc>
              <a:spcAft>
                <a:spcPts val="0"/>
              </a:spcAft>
            </a:pPr>
            <a:endParaRPr lang="nl-NL" dirty="0">
              <a:latin typeface="Arial" panose="020B0604020202020204" pitchFamily="34" charset="0"/>
              <a:ea typeface="Times New Roman" panose="02020603050405020304" pitchFamily="18" charset="0"/>
            </a:endParaRPr>
          </a:p>
          <a:p>
            <a:pPr>
              <a:lnSpc>
                <a:spcPct val="150000"/>
              </a:lnSpc>
              <a:spcAft>
                <a:spcPts val="0"/>
              </a:spcAft>
            </a:pPr>
            <a:endParaRPr lang="nl-NL"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393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824"/>
          <a:stretch/>
        </p:blipFill>
        <p:spPr>
          <a:xfrm>
            <a:off x="1901643" y="162624"/>
            <a:ext cx="7778065" cy="6404432"/>
          </a:xfrm>
        </p:spPr>
      </p:pic>
      <p:sp>
        <p:nvSpPr>
          <p:cNvPr id="5" name="Tekstvak 4"/>
          <p:cNvSpPr txBox="1"/>
          <p:nvPr/>
        </p:nvSpPr>
        <p:spPr>
          <a:xfrm>
            <a:off x="9679708" y="162623"/>
            <a:ext cx="1782619" cy="369332"/>
          </a:xfrm>
          <a:prstGeom prst="rect">
            <a:avLst/>
          </a:prstGeom>
          <a:noFill/>
        </p:spPr>
        <p:txBody>
          <a:bodyPr wrap="square" rtlCol="0">
            <a:spAutoFit/>
          </a:bodyPr>
          <a:lstStyle/>
          <a:p>
            <a:r>
              <a:rPr lang="nl-NL" b="1" dirty="0" smtClean="0"/>
              <a:t>DYNAMISCH</a:t>
            </a:r>
            <a:endParaRPr lang="nl-NL" b="1" dirty="0"/>
          </a:p>
        </p:txBody>
      </p:sp>
    </p:spTree>
    <p:extLst>
      <p:ext uri="{BB962C8B-B14F-4D97-AF65-F5344CB8AC3E}">
        <p14:creationId xmlns:p14="http://schemas.microsoft.com/office/powerpoint/2010/main" val="323869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30" y="142875"/>
            <a:ext cx="8477250" cy="6715125"/>
          </a:xfrm>
          <a:prstGeom prst="rect">
            <a:avLst/>
          </a:prstGeom>
        </p:spPr>
      </p:pic>
      <p:sp>
        <p:nvSpPr>
          <p:cNvPr id="5" name="Tekstvak 4"/>
          <p:cNvSpPr txBox="1"/>
          <p:nvPr/>
        </p:nvSpPr>
        <p:spPr>
          <a:xfrm>
            <a:off x="9789680" y="264222"/>
            <a:ext cx="1782619" cy="369332"/>
          </a:xfrm>
          <a:prstGeom prst="rect">
            <a:avLst/>
          </a:prstGeom>
          <a:noFill/>
        </p:spPr>
        <p:txBody>
          <a:bodyPr wrap="square" rtlCol="0">
            <a:spAutoFit/>
          </a:bodyPr>
          <a:lstStyle/>
          <a:p>
            <a:r>
              <a:rPr lang="nl-NL" b="1" dirty="0" smtClean="0"/>
              <a:t>DYNAMISCH</a:t>
            </a:r>
            <a:endParaRPr lang="nl-NL" b="1" dirty="0"/>
          </a:p>
        </p:txBody>
      </p:sp>
    </p:spTree>
    <p:extLst>
      <p:ext uri="{BB962C8B-B14F-4D97-AF65-F5344CB8AC3E}">
        <p14:creationId xmlns:p14="http://schemas.microsoft.com/office/powerpoint/2010/main" val="309947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891" y="0"/>
            <a:ext cx="5481735" cy="6858000"/>
          </a:xfrm>
          <a:prstGeom prst="rect">
            <a:avLst/>
          </a:prstGeom>
        </p:spPr>
      </p:pic>
      <p:sp>
        <p:nvSpPr>
          <p:cNvPr id="3" name="Tekstvak 2"/>
          <p:cNvSpPr txBox="1"/>
          <p:nvPr/>
        </p:nvSpPr>
        <p:spPr>
          <a:xfrm>
            <a:off x="9679708" y="162623"/>
            <a:ext cx="1782619" cy="369332"/>
          </a:xfrm>
          <a:prstGeom prst="rect">
            <a:avLst/>
          </a:prstGeom>
          <a:noFill/>
        </p:spPr>
        <p:txBody>
          <a:bodyPr wrap="square" rtlCol="0">
            <a:spAutoFit/>
          </a:bodyPr>
          <a:lstStyle/>
          <a:p>
            <a:r>
              <a:rPr lang="nl-NL" b="1" dirty="0" smtClean="0"/>
              <a:t>DYNAMISCH</a:t>
            </a:r>
            <a:endParaRPr lang="nl-NL" b="1" dirty="0"/>
          </a:p>
        </p:txBody>
      </p:sp>
    </p:spTree>
    <p:extLst>
      <p:ext uri="{BB962C8B-B14F-4D97-AF65-F5344CB8AC3E}">
        <p14:creationId xmlns:p14="http://schemas.microsoft.com/office/powerpoint/2010/main" val="282401464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5F6381676BD48826A8A67F91DF4B0" ma:contentTypeVersion="11" ma:contentTypeDescription="Een nieuw document maken." ma:contentTypeScope="" ma:versionID="d75c1411ae4ca9b70415b1d66705f5ba">
  <xsd:schema xmlns:xsd="http://www.w3.org/2001/XMLSchema" xmlns:xs="http://www.w3.org/2001/XMLSchema" xmlns:p="http://schemas.microsoft.com/office/2006/metadata/properties" xmlns:ns3="16e37ef9-5d3d-440a-ae36-a5d9ac7cfbe5" xmlns:ns4="ffd32a1a-c515-4287-8b33-ce50c753c626" targetNamespace="http://schemas.microsoft.com/office/2006/metadata/properties" ma:root="true" ma:fieldsID="1bf4bbef721508d1f58eb6ca2ed2d7ac" ns3:_="" ns4:_="">
    <xsd:import namespace="16e37ef9-5d3d-440a-ae36-a5d9ac7cfbe5"/>
    <xsd:import namespace="ffd32a1a-c515-4287-8b33-ce50c753c6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37ef9-5d3d-440a-ae36-a5d9ac7cf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d32a1a-c515-4287-8b33-ce50c753c62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D0DA09-BD57-442C-BB43-340F71816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37ef9-5d3d-440a-ae36-a5d9ac7cfbe5"/>
    <ds:schemaRef ds:uri="ffd32a1a-c515-4287-8b33-ce50c753c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2DBECF-4CC6-4ABE-80F8-D4B7D421A499}">
  <ds:schemaRefs>
    <ds:schemaRef ds:uri="http://schemas.microsoft.com/sharepoint/v3/contenttype/forms"/>
  </ds:schemaRefs>
</ds:datastoreItem>
</file>

<file path=customXml/itemProps3.xml><?xml version="1.0" encoding="utf-8"?>
<ds:datastoreItem xmlns:ds="http://schemas.openxmlformats.org/officeDocument/2006/customXml" ds:itemID="{B2AB6F24-90F0-420F-B62A-CEB44C5B920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fd32a1a-c515-4287-8b33-ce50c753c626"/>
    <ds:schemaRef ds:uri="16e37ef9-5d3d-440a-ae36-a5d9ac7cfbe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2369</TotalTime>
  <Words>453</Words>
  <Application>Microsoft Office PowerPoint</Application>
  <PresentationFormat>Breedbeeld</PresentationFormat>
  <Paragraphs>54</Paragraphs>
  <Slides>25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Calibri Light</vt:lpstr>
      <vt:lpstr>Times New Roman</vt:lpstr>
      <vt:lpstr>Wingdings</vt:lpstr>
      <vt:lpstr>Kantoorthema</vt:lpstr>
      <vt:lpstr>  COMPOSITIES EN BEGRIPPEN  </vt:lpstr>
      <vt:lpstr>PowerPoint-presentatie</vt:lpstr>
      <vt:lpstr>PowerPoint-presentatie</vt:lpstr>
      <vt:lpstr>PowerPoint-presentatie</vt:lpstr>
      <vt:lpstr>ASSYMMETRIE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Compositiesoorten  Horizontale compositie verticale compositie diagonale compositie  centrale compositie </vt:lpstr>
      <vt:lpstr>PowerPoint-presentatie</vt:lpstr>
      <vt:lpstr>PowerPoint-presentatie</vt:lpstr>
      <vt:lpstr>PowerPoint-presentatie</vt:lpstr>
      <vt:lpstr>PowerPoint-presentatie</vt:lpstr>
      <vt:lpstr>PowerPoint-presentatie</vt:lpstr>
      <vt:lpstr>PowerPoint-presentatie</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Bloem &amp; styling</dc:title>
  <dc:creator>Betty Rijnberg</dc:creator>
  <cp:lastModifiedBy>Betty Rijnberg</cp:lastModifiedBy>
  <cp:revision>103</cp:revision>
  <dcterms:created xsi:type="dcterms:W3CDTF">2018-06-18T10:14:50Z</dcterms:created>
  <dcterms:modified xsi:type="dcterms:W3CDTF">2019-10-13T13:13:51Z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0x010100B5D5F6381676BD48826A8A67F91DF4B0</vt:lpwstr>
  </property>
</Properties>
</file>